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3" r:id="rId4"/>
    <p:sldId id="262" r:id="rId5"/>
    <p:sldId id="281" r:id="rId6"/>
    <p:sldId id="266" r:id="rId7"/>
    <p:sldId id="272" r:id="rId8"/>
    <p:sldId id="271" r:id="rId9"/>
    <p:sldId id="280" r:id="rId10"/>
    <p:sldId id="276" r:id="rId11"/>
    <p:sldId id="275" r:id="rId12"/>
    <p:sldId id="273" r:id="rId13"/>
    <p:sldId id="270" r:id="rId14"/>
    <p:sldId id="267" r:id="rId15"/>
    <p:sldId id="263" r:id="rId16"/>
    <p:sldId id="279" r:id="rId17"/>
    <p:sldId id="264" r:id="rId18"/>
    <p:sldId id="278" r:id="rId19"/>
    <p:sldId id="268" r:id="rId20"/>
    <p:sldId id="269" r:id="rId21"/>
    <p:sldId id="282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2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66" d="100"/>
          <a:sy n="66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17EFA-F575-4CC9-B98E-8BB0A3C34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289A6B-8ABB-47AC-B251-1BDD1AD4B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237D9-67E4-4CFF-A020-0EBD3D84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8E4741-2BA9-4567-9E95-A8C816A0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C8C71C-99A7-44B3-963D-2BB199CF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027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57969-E90A-46B8-9DEA-D8D4994F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2672FC6-2442-4F8A-9BC7-0846D7A91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11C1D5-8FE6-4686-9AA6-54A38906A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DCF2A8-8F8B-46FF-A89F-E2897566C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C02C0E-995B-4722-B94D-1BF1F17A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33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71B964E-1FCA-4BD3-8586-C10FA2A81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2E74098-A475-4613-A827-46832FC87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BD50DE-D8BA-420B-9DAB-8AEE64A78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FD2F72-8938-4806-BF7F-550E8A96C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3D0D52-DE34-4FD5-8F21-939C19FD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06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AC2F9-DC83-4EE0-811C-B56D946D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CB8F8-D32F-455F-873F-1975C3FEF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76E469-8705-476D-9BA4-CF3B0FDA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EE54D5-FDA0-44A4-B85A-F9A5E035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57E35A-840F-4B08-A43A-6DC0AAAA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21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1D560-3B66-4A93-AEFA-CAF93B23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A5A617-E8AE-4DE0-B19B-DF57EA39C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5E3A43-DCFF-478C-80A8-29EC18A9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E48B12-DDC2-4F1F-8933-EFE8691C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371AB-144A-4F96-8F7F-40EE23A2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20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25624-6846-4732-AF4B-7DE9E739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8E2BD0-A0DE-47FD-90D8-BA48DB3DE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57DD6A-0D82-4931-9E66-845FFBF49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5BC4CC-E863-4CDA-8A17-31FAA1EB5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C4D75C-1E27-4279-82F6-CC38C9BA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472396-0B9B-40AA-9FCC-73BA6638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51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39A27-D45C-4D88-BEC6-50105C03D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EDE0CA-1FBC-4B07-A245-2014E9F7F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3DA62C-FE46-4824-9267-275D33CA0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59A3D55-0A34-4252-83E0-0FB53247E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11F6AA4-FEE7-4634-87B5-8735FAC43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09503D-9833-44A5-B2A2-75B6C06B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8181AC-EC25-4CDF-A388-6F688BF7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59BEF97-DE67-4C83-899A-FBF06BAF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60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98377-4ED3-4599-BE43-AF8A8BB8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C1A13B-3449-4483-83FB-F6A7A3BA6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0B4EA3-77FC-4E85-9643-65796167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5FEA36-8475-499C-ADD3-9B5C343A2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77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552B0C-49C3-4A78-B560-E1C676E4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CCA7EF-CA31-414F-805F-442F74185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934234-D4EA-4CE4-88B1-9F7FBC712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90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7D508-920A-492C-9CBB-D56F3A8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CD2663-CD53-4DE9-812E-383AB70F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DC755B-1AAB-442C-8720-654E024E8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54DAE2-6772-4FD6-B37A-AEE215C9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7512D1-697B-48D4-B07E-25A5C921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3718FE-D286-47B6-8F61-D206B0C7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542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EC375-C6A3-453C-9547-A32719ED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1777D5E-FA44-4780-8C04-01F5F4661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610656-00F1-4F97-80BE-B909DEBCE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DD02B5-E7C7-427D-A1D3-435D6FBE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B44552-F0C2-4E1A-A177-319673C3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DF2C6A4-8200-40B8-92E0-16141B4C0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011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23E9286-C448-4A95-83D5-56EAF774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809379-3210-440B-9508-6F3B00F15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25BA9C-3E75-407F-BA1E-20765DB5B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A9E63-D038-4EDA-8451-3F53021B62FC}" type="datetimeFigureOut">
              <a:rPr lang="de-DE" smtClean="0"/>
              <a:t>24.10.2021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230793-9F0D-4882-BBB6-D46AB4CFD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9EBE32-26B4-44D1-8C07-05A9B1C95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F0E12-C21A-4180-B24C-36CE96197A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21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draußen, Schild enthält.&#10;&#10;Automatisch generierte Beschreibung">
            <a:extLst>
              <a:ext uri="{FF2B5EF4-FFF2-40B4-BE49-F238E27FC236}">
                <a16:creationId xmlns:a16="http://schemas.microsoft.com/office/drawing/2014/main" id="{A924320B-F264-457D-A094-343801DFA5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24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8B6DEB8-42D4-4429-A41C-EF62BA193656}"/>
              </a:ext>
            </a:extLst>
          </p:cNvPr>
          <p:cNvSpPr txBox="1"/>
          <p:nvPr/>
        </p:nvSpPr>
        <p:spPr>
          <a:xfrm>
            <a:off x="7261471" y="634209"/>
            <a:ext cx="4589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Traffic </a:t>
            </a:r>
            <a:r>
              <a:rPr lang="de-DE" sz="4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Nerds</a:t>
            </a:r>
            <a:endParaRPr lang="de-DE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03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BB4A7-41EC-4049-AA57-E0356C4C8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7" y="1062037"/>
            <a:ext cx="110458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6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1435B5-DB99-C443-B5B2-CFDC9A04B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7" y="1062037"/>
            <a:ext cx="11045825" cy="4733925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463AC80-4C24-4E52-BF2E-755B56AAC4B0}"/>
              </a:ext>
            </a:extLst>
          </p:cNvPr>
          <p:cNvSpPr/>
          <p:nvPr/>
        </p:nvSpPr>
        <p:spPr>
          <a:xfrm>
            <a:off x="5457825" y="5372100"/>
            <a:ext cx="847725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65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FD31A9-B78B-4949-8612-2E03159EE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7" y="1062037"/>
            <a:ext cx="11045826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4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20C5D04-B756-42EB-97E7-72C6C74FAD47}"/>
              </a:ext>
            </a:extLst>
          </p:cNvPr>
          <p:cNvSpPr txBox="1"/>
          <p:nvPr/>
        </p:nvSpPr>
        <p:spPr>
          <a:xfrm>
            <a:off x="1871662" y="701040"/>
            <a:ext cx="8448676" cy="559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Vorteile unserer Lösung</a:t>
            </a:r>
          </a:p>
          <a:p>
            <a:pPr>
              <a:lnSpc>
                <a:spcPct val="150000"/>
              </a:lnSpc>
            </a:pPr>
            <a:endParaRPr lang="de-DE" sz="2400" dirty="0"/>
          </a:p>
          <a:p>
            <a:pPr>
              <a:lnSpc>
                <a:spcPct val="150000"/>
              </a:lnSpc>
            </a:pPr>
            <a:endParaRPr lang="de-DE" sz="2800" dirty="0"/>
          </a:p>
          <a:p>
            <a:pPr>
              <a:lnSpc>
                <a:spcPct val="150000"/>
              </a:lnSpc>
            </a:pPr>
            <a:r>
              <a:rPr lang="de-DE" sz="2800" dirty="0"/>
              <a:t>Stress ↓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Umsätze Stadion </a:t>
            </a:r>
            <a:r>
              <a:rPr lang="en-DE" sz="2800" dirty="0"/>
              <a:t>↑</a:t>
            </a:r>
            <a:endParaRPr lang="de-DE" sz="2800" dirty="0"/>
          </a:p>
          <a:p>
            <a:pPr>
              <a:lnSpc>
                <a:spcPct val="150000"/>
              </a:lnSpc>
            </a:pPr>
            <a:r>
              <a:rPr lang="de-DE" sz="2800" dirty="0"/>
              <a:t>Gezielter Einlass für Ältere &amp; Familien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Sponsorenkontakt im Stadion </a:t>
            </a:r>
            <a:r>
              <a:rPr lang="en-DE" sz="2800" dirty="0"/>
              <a:t>↑</a:t>
            </a:r>
            <a:endParaRPr lang="de-DE" sz="2800" dirty="0"/>
          </a:p>
          <a:p>
            <a:pPr>
              <a:lnSpc>
                <a:spcPct val="150000"/>
              </a:lnSpc>
            </a:pPr>
            <a:r>
              <a:rPr lang="de-DE" sz="2800" dirty="0"/>
              <a:t>Planbarkeit Ordnungskräfte </a:t>
            </a:r>
            <a:r>
              <a:rPr lang="en-DE" sz="2800" dirty="0"/>
              <a:t>↑</a:t>
            </a:r>
            <a:endParaRPr lang="de-DE" sz="2800" dirty="0"/>
          </a:p>
          <a:p>
            <a:pPr>
              <a:lnSpc>
                <a:spcPct val="150000"/>
              </a:lnSpc>
            </a:pPr>
            <a:r>
              <a:rPr lang="de-DE" sz="2800" b="1" dirty="0"/>
              <a:t>Erweiterbarkeit</a:t>
            </a:r>
          </a:p>
        </p:txBody>
      </p:sp>
    </p:spTree>
    <p:extLst>
      <p:ext uri="{BB962C8B-B14F-4D97-AF65-F5344CB8AC3E}">
        <p14:creationId xmlns:p14="http://schemas.microsoft.com/office/powerpoint/2010/main" val="153562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 descr="Ein Bild, das Gebäude, Stadion enthält.&#10;&#10;Automatisch generierte Beschreibung">
            <a:extLst>
              <a:ext uri="{FF2B5EF4-FFF2-40B4-BE49-F238E27FC236}">
                <a16:creationId xmlns:a16="http://schemas.microsoft.com/office/drawing/2014/main" id="{CB513645-9CC3-CA4B-82E1-333A551C99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1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1A72EF4-7FAC-4B10-A741-76776AF36A4E}"/>
              </a:ext>
            </a:extLst>
          </p:cNvPr>
          <p:cNvSpPr txBox="1"/>
          <p:nvPr/>
        </p:nvSpPr>
        <p:spPr>
          <a:xfrm>
            <a:off x="1871662" y="701040"/>
            <a:ext cx="844867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Challenge 5: Besucherstromprognose</a:t>
            </a:r>
          </a:p>
          <a:p>
            <a:br>
              <a:rPr lang="de-DE" sz="2400" b="1" dirty="0"/>
            </a:br>
            <a:endParaRPr lang="de-DE" sz="2400" b="1" dirty="0"/>
          </a:p>
          <a:p>
            <a:r>
              <a:rPr lang="de-DE" sz="3200" dirty="0"/>
              <a:t>Traffic </a:t>
            </a:r>
            <a:r>
              <a:rPr lang="de-DE" sz="3200" dirty="0" err="1"/>
              <a:t>Nerds</a:t>
            </a:r>
            <a:r>
              <a:rPr lang="de-DE" sz="3200" dirty="0"/>
              <a:t> Lösung: </a:t>
            </a:r>
            <a:r>
              <a:rPr lang="de-DE" sz="3200" b="1" dirty="0">
                <a:solidFill>
                  <a:schemeClr val="accent2"/>
                </a:solidFill>
              </a:rPr>
              <a:t>Dynamo Arrival</a:t>
            </a:r>
          </a:p>
          <a:p>
            <a:br>
              <a:rPr lang="de-DE" sz="2800" b="1" dirty="0"/>
            </a:br>
            <a:endParaRPr lang="de-DE" sz="2800" b="1" dirty="0"/>
          </a:p>
          <a:p>
            <a:pPr>
              <a:lnSpc>
                <a:spcPct val="150000"/>
              </a:lnSpc>
            </a:pPr>
            <a:r>
              <a:rPr lang="en-DE" sz="2400" dirty="0"/>
              <a:t>Jan Klein</a:t>
            </a:r>
          </a:p>
          <a:p>
            <a:pPr>
              <a:lnSpc>
                <a:spcPct val="150000"/>
              </a:lnSpc>
            </a:pPr>
            <a:r>
              <a:rPr lang="en-DE" sz="2400" dirty="0"/>
              <a:t>Noah Mertens</a:t>
            </a:r>
          </a:p>
          <a:p>
            <a:pPr>
              <a:lnSpc>
                <a:spcPct val="150000"/>
              </a:lnSpc>
            </a:pPr>
            <a:r>
              <a:rPr lang="en-DE" sz="2400" dirty="0"/>
              <a:t>Jonas Zimmermann</a:t>
            </a:r>
          </a:p>
          <a:p>
            <a:pPr>
              <a:lnSpc>
                <a:spcPct val="150000"/>
              </a:lnSpc>
            </a:pPr>
            <a:r>
              <a:rPr lang="en-GB" sz="2400" dirty="0" err="1"/>
              <a:t>Ankith</a:t>
            </a:r>
            <a:r>
              <a:rPr lang="en-GB" sz="2400" dirty="0"/>
              <a:t> </a:t>
            </a:r>
            <a:r>
              <a:rPr lang="en-GB" sz="2400" dirty="0" err="1"/>
              <a:t>Bheemanakone</a:t>
            </a:r>
            <a:r>
              <a:rPr lang="en-GB" sz="2400" dirty="0"/>
              <a:t> </a:t>
            </a:r>
            <a:r>
              <a:rPr lang="en-GB" sz="2400" dirty="0" err="1"/>
              <a:t>Venkatagiri</a:t>
            </a:r>
            <a:endParaRPr lang="en-DE" sz="2400" dirty="0"/>
          </a:p>
          <a:p>
            <a:pPr>
              <a:lnSpc>
                <a:spcPct val="150000"/>
              </a:lnSpc>
            </a:pPr>
            <a:r>
              <a:rPr lang="en-DE" sz="2400" dirty="0"/>
              <a:t>John – Robert Scholz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959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Baum, draußen, Schild enthält.&#10;&#10;Automatisch generierte Beschreibung">
            <a:extLst>
              <a:ext uri="{FF2B5EF4-FFF2-40B4-BE49-F238E27FC236}">
                <a16:creationId xmlns:a16="http://schemas.microsoft.com/office/drawing/2014/main" id="{A924320B-F264-457D-A094-343801DFA5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4" y="0"/>
            <a:ext cx="1219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83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91E81-FFC5-B54B-B092-4490CD6A7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40"/>
            <a:ext cx="12192000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5C320-1EA3-6544-B24D-F6FA45A250C8}"/>
              </a:ext>
            </a:extLst>
          </p:cNvPr>
          <p:cNvSpPr txBox="1"/>
          <p:nvPr/>
        </p:nvSpPr>
        <p:spPr>
          <a:xfrm>
            <a:off x="2145792" y="270897"/>
            <a:ext cx="9509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b="1" dirty="0"/>
              <a:t>A</a:t>
            </a:r>
            <a:r>
              <a:rPr lang="en-GB" sz="4000" b="1" dirty="0"/>
              <a:t>u</a:t>
            </a:r>
            <a:r>
              <a:rPr lang="en-DE" sz="4000" b="1" dirty="0"/>
              <a:t>fschlüsselung Vorhersage nach PLZ</a:t>
            </a:r>
          </a:p>
        </p:txBody>
      </p:sp>
    </p:spTree>
    <p:extLst>
      <p:ext uri="{BB962C8B-B14F-4D97-AF65-F5344CB8AC3E}">
        <p14:creationId xmlns:p14="http://schemas.microsoft.com/office/powerpoint/2010/main" val="75554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07406B80-E5FC-4214-AA7A-5096F6F0212A}"/>
              </a:ext>
            </a:extLst>
          </p:cNvPr>
          <p:cNvSpPr/>
          <p:nvPr/>
        </p:nvSpPr>
        <p:spPr>
          <a:xfrm>
            <a:off x="262473" y="576543"/>
            <a:ext cx="1997127" cy="87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Hist. Model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88EADF-D038-4227-BDD0-D0EAE437D48F}"/>
              </a:ext>
            </a:extLst>
          </p:cNvPr>
          <p:cNvSpPr/>
          <p:nvPr/>
        </p:nvSpPr>
        <p:spPr>
          <a:xfrm>
            <a:off x="559843" y="1521753"/>
            <a:ext cx="1390523" cy="5928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Hist. Data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8FDC634-7A98-4A4C-843E-28AB384F717B}"/>
              </a:ext>
            </a:extLst>
          </p:cNvPr>
          <p:cNvSpPr/>
          <p:nvPr/>
        </p:nvSpPr>
        <p:spPr>
          <a:xfrm>
            <a:off x="559843" y="2127832"/>
            <a:ext cx="1390523" cy="5928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ETIX + ZIP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A9A6D17-D4EE-4360-A199-28CBCD94EB47}"/>
              </a:ext>
            </a:extLst>
          </p:cNvPr>
          <p:cNvSpPr/>
          <p:nvPr/>
        </p:nvSpPr>
        <p:spPr>
          <a:xfrm>
            <a:off x="565773" y="2731595"/>
            <a:ext cx="1390523" cy="5928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Survey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4E1A28E-C35E-471C-A9BA-E24CCD539DB8}"/>
              </a:ext>
            </a:extLst>
          </p:cNvPr>
          <p:cNvSpPr/>
          <p:nvPr/>
        </p:nvSpPr>
        <p:spPr>
          <a:xfrm>
            <a:off x="565774" y="3335358"/>
            <a:ext cx="1390523" cy="5928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E7DF26F-C2A0-4207-89FE-F20DB2E21C44}"/>
              </a:ext>
            </a:extLst>
          </p:cNvPr>
          <p:cNvSpPr/>
          <p:nvPr/>
        </p:nvSpPr>
        <p:spPr>
          <a:xfrm>
            <a:off x="2724840" y="637811"/>
            <a:ext cx="1287592" cy="738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46BD938-5E71-49B1-B8E5-EBCA02AB90BB}"/>
              </a:ext>
            </a:extLst>
          </p:cNvPr>
          <p:cNvSpPr/>
          <p:nvPr/>
        </p:nvSpPr>
        <p:spPr>
          <a:xfrm>
            <a:off x="4582858" y="568007"/>
            <a:ext cx="1997127" cy="87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Rule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11A0510-ED91-41FE-9CDF-B6A2C9ED70C0}"/>
              </a:ext>
            </a:extLst>
          </p:cNvPr>
          <p:cNvSpPr/>
          <p:nvPr/>
        </p:nvSpPr>
        <p:spPr>
          <a:xfrm>
            <a:off x="5136647" y="1572605"/>
            <a:ext cx="959353" cy="59285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Rule 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6EFC184-89F6-49D7-8ED8-95C08DB35684}"/>
              </a:ext>
            </a:extLst>
          </p:cNvPr>
          <p:cNvSpPr/>
          <p:nvPr/>
        </p:nvSpPr>
        <p:spPr>
          <a:xfrm>
            <a:off x="5136647" y="2165464"/>
            <a:ext cx="959353" cy="59285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Rule 2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938A5DB-BCCC-40FB-B27A-ADC36C18E300}"/>
              </a:ext>
            </a:extLst>
          </p:cNvPr>
          <p:cNvSpPr/>
          <p:nvPr/>
        </p:nvSpPr>
        <p:spPr>
          <a:xfrm>
            <a:off x="7469949" y="637811"/>
            <a:ext cx="1390523" cy="7381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Notification</a:t>
            </a:r>
            <a:r>
              <a:rPr lang="de-DE" sz="1400" b="1" dirty="0">
                <a:solidFill>
                  <a:schemeClr val="tx1"/>
                </a:solidFill>
              </a:rPr>
              <a:t> nah/</a:t>
            </a:r>
            <a:r>
              <a:rPr lang="de-DE" sz="1400" b="1" dirty="0" err="1">
                <a:solidFill>
                  <a:schemeClr val="tx1"/>
                </a:solidFill>
              </a:rPr>
              <a:t>mid</a:t>
            </a:r>
            <a:r>
              <a:rPr lang="de-DE" sz="1400" b="1" dirty="0">
                <a:solidFill>
                  <a:schemeClr val="tx1"/>
                </a:solidFill>
              </a:rPr>
              <a:t> /fern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85208DE-3A12-407F-A1DE-3DA86E706180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2259600" y="1007023"/>
            <a:ext cx="465240" cy="8536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87D8CCF3-50EF-430F-9726-94C8230BEDA7}"/>
              </a:ext>
            </a:extLst>
          </p:cNvPr>
          <p:cNvSpPr/>
          <p:nvPr/>
        </p:nvSpPr>
        <p:spPr>
          <a:xfrm>
            <a:off x="9424804" y="2751590"/>
            <a:ext cx="1336627" cy="6753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Real Time Scanning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52D42A0-F38F-4AAB-9D7D-EB73975F1DEA}"/>
              </a:ext>
            </a:extLst>
          </p:cNvPr>
          <p:cNvSpPr/>
          <p:nvPr/>
        </p:nvSpPr>
        <p:spPr>
          <a:xfrm>
            <a:off x="9424804" y="2096532"/>
            <a:ext cx="1336627" cy="6753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Input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622D275-A9DA-4D54-8A07-08D1C28772F0}"/>
              </a:ext>
            </a:extLst>
          </p:cNvPr>
          <p:cNvSpPr/>
          <p:nvPr/>
        </p:nvSpPr>
        <p:spPr>
          <a:xfrm>
            <a:off x="9094554" y="4122909"/>
            <a:ext cx="1997127" cy="87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Correction</a:t>
            </a:r>
            <a:br>
              <a:rPr lang="de-DE" dirty="0"/>
            </a:br>
            <a:r>
              <a:rPr lang="de-DE" dirty="0"/>
              <a:t>Model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D48CBBE-4520-4C17-BD52-C153E4CF746E}"/>
              </a:ext>
            </a:extLst>
          </p:cNvPr>
          <p:cNvSpPr/>
          <p:nvPr/>
        </p:nvSpPr>
        <p:spPr>
          <a:xfrm>
            <a:off x="9397855" y="5613797"/>
            <a:ext cx="1390523" cy="7381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Push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106B4568-6CC8-48DB-9182-0BF8DA97792D}"/>
              </a:ext>
            </a:extLst>
          </p:cNvPr>
          <p:cNvCxnSpPr>
            <a:cxnSpLocks/>
            <a:stCxn id="62" idx="3"/>
            <a:endCxn id="22" idx="2"/>
          </p:cNvCxnSpPr>
          <p:nvPr/>
        </p:nvCxnSpPr>
        <p:spPr>
          <a:xfrm flipV="1">
            <a:off x="4012433" y="1007023"/>
            <a:ext cx="570425" cy="8536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949E17D-DAD2-45B6-8898-D01F1BB25F18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 flipV="1">
            <a:off x="6579985" y="1006903"/>
            <a:ext cx="889964" cy="120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57FF598C-CC97-42BE-AB42-60E291AB3006}"/>
              </a:ext>
            </a:extLst>
          </p:cNvPr>
          <p:cNvCxnSpPr>
            <a:cxnSpLocks/>
            <a:stCxn id="24" idx="3"/>
            <a:endCxn id="38" idx="0"/>
          </p:cNvCxnSpPr>
          <p:nvPr/>
        </p:nvCxnSpPr>
        <p:spPr>
          <a:xfrm>
            <a:off x="8860472" y="1006903"/>
            <a:ext cx="1232646" cy="1089629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9F5819A4-B3E8-4354-95F7-C4D94DD6F4EE}"/>
              </a:ext>
            </a:extLst>
          </p:cNvPr>
          <p:cNvCxnSpPr>
            <a:cxnSpLocks/>
            <a:stCxn id="33" idx="2"/>
            <a:endCxn id="40" idx="0"/>
          </p:cNvCxnSpPr>
          <p:nvPr/>
        </p:nvCxnSpPr>
        <p:spPr>
          <a:xfrm>
            <a:off x="10093118" y="3426928"/>
            <a:ext cx="0" cy="695981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43E9752-86ED-4BFF-B5C5-32A1CCBA926B}"/>
              </a:ext>
            </a:extLst>
          </p:cNvPr>
          <p:cNvCxnSpPr>
            <a:cxnSpLocks/>
            <a:stCxn id="40" idx="4"/>
            <a:endCxn id="41" idx="0"/>
          </p:cNvCxnSpPr>
          <p:nvPr/>
        </p:nvCxnSpPr>
        <p:spPr>
          <a:xfrm flipH="1">
            <a:off x="10093117" y="5000941"/>
            <a:ext cx="1" cy="612856"/>
          </a:xfrm>
          <a:prstGeom prst="straightConnector1">
            <a:avLst/>
          </a:prstGeom>
          <a:ln w="28575"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BBA1A5BD-FD3F-4640-B0BC-0AAE27FC2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t="1811" r="2600" b="4885"/>
          <a:stretch/>
        </p:blipFill>
        <p:spPr>
          <a:xfrm>
            <a:off x="2763111" y="654882"/>
            <a:ext cx="1249322" cy="7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6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5">
            <a:extLst>
              <a:ext uri="{FF2B5EF4-FFF2-40B4-BE49-F238E27FC236}">
                <a16:creationId xmlns:a16="http://schemas.microsoft.com/office/drawing/2014/main" id="{F897E662-68B9-B14F-9EF6-61319DA2D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866775"/>
            <a:ext cx="88011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8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2">
            <a:extLst>
              <a:ext uri="{FF2B5EF4-FFF2-40B4-BE49-F238E27FC236}">
                <a16:creationId xmlns:a16="http://schemas.microsoft.com/office/drawing/2014/main" id="{558DE00A-78E4-5145-AD9A-9507B36C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82" y="595139"/>
            <a:ext cx="8767435" cy="56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5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8CE3447-1BCF-411D-A79B-C953A29BE59C}"/>
              </a:ext>
            </a:extLst>
          </p:cNvPr>
          <p:cNvSpPr/>
          <p:nvPr/>
        </p:nvSpPr>
        <p:spPr>
          <a:xfrm>
            <a:off x="4056380" y="1140460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1BBBCE71-2CDE-4E82-966F-C2A9A1B5EEA2}"/>
              </a:ext>
            </a:extLst>
          </p:cNvPr>
          <p:cNvSpPr/>
          <p:nvPr/>
        </p:nvSpPr>
        <p:spPr>
          <a:xfrm>
            <a:off x="7208520" y="1140460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3">
            <a:extLst>
              <a:ext uri="{FF2B5EF4-FFF2-40B4-BE49-F238E27FC236}">
                <a16:creationId xmlns:a16="http://schemas.microsoft.com/office/drawing/2014/main" id="{D4689FB7-4AA3-EE45-A990-02417674D5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A8CEACBE-3E1A-47B0-B7E5-47D7BECAAF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397091"/>
              </p:ext>
            </p:extLst>
          </p:nvPr>
        </p:nvGraphicFramePr>
        <p:xfrm>
          <a:off x="92075" y="92075"/>
          <a:ext cx="11303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Objekt-Manager-Shellobjekt" showAsIcon="1" r:id="rId3" imgW="1129680" imgH="478800" progId="Package">
                  <p:embed/>
                </p:oleObj>
              </mc:Choice>
              <mc:Fallback>
                <p:oleObj name="Objekt-Manager-Shellobjekt" showAsIcon="1" r:id="rId3" imgW="1129680" imgH="478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130300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FCE63699-6108-43AD-89A5-BFDAF46DB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9706"/>
            <a:ext cx="12763100" cy="8560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3AADA-36CB-B747-B7FF-6008272E6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15" y="736863"/>
            <a:ext cx="8566485" cy="644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4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2">
            <a:extLst>
              <a:ext uri="{FF2B5EF4-FFF2-40B4-BE49-F238E27FC236}">
                <a16:creationId xmlns:a16="http://schemas.microsoft.com/office/drawing/2014/main" id="{2732FFD0-66E3-1C4C-9954-053D6F0D5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36" y="531938"/>
            <a:ext cx="8554272" cy="579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3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5D5EBC-3D5E-49C2-84CB-FCAD0B091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67237" y="-2349556"/>
            <a:ext cx="5457525" cy="115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8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09B9A66-244D-4CBC-9470-E64FE148BA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33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rinnen, Geschäft, Verkauf enthält.&#10;&#10;Automatisch generierte Beschreibung">
            <a:extLst>
              <a:ext uri="{FF2B5EF4-FFF2-40B4-BE49-F238E27FC236}">
                <a16:creationId xmlns:a16="http://schemas.microsoft.com/office/drawing/2014/main" id="{D81F84B8-582B-4751-A8AD-A0C1239A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: abgerundete Ecken 1">
            <a:extLst>
              <a:ext uri="{FF2B5EF4-FFF2-40B4-BE49-F238E27FC236}">
                <a16:creationId xmlns:a16="http://schemas.microsoft.com/office/drawing/2014/main" id="{864341B7-58DD-1B41-8FE4-DBEB6C983060}"/>
              </a:ext>
            </a:extLst>
          </p:cNvPr>
          <p:cNvSpPr/>
          <p:nvPr/>
        </p:nvSpPr>
        <p:spPr>
          <a:xfrm>
            <a:off x="1814857" y="178286"/>
            <a:ext cx="2067560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Historical Model</a:t>
            </a:r>
          </a:p>
        </p:txBody>
      </p:sp>
      <p:sp>
        <p:nvSpPr>
          <p:cNvPr id="31" name="Rechteck: abgerundete Ecken 2">
            <a:extLst>
              <a:ext uri="{FF2B5EF4-FFF2-40B4-BE49-F238E27FC236}">
                <a16:creationId xmlns:a16="http://schemas.microsoft.com/office/drawing/2014/main" id="{C7C3C58C-8A29-7E4C-9B78-59211D437C63}"/>
              </a:ext>
            </a:extLst>
          </p:cNvPr>
          <p:cNvSpPr/>
          <p:nvPr/>
        </p:nvSpPr>
        <p:spPr>
          <a:xfrm>
            <a:off x="4923817" y="163046"/>
            <a:ext cx="2067560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Rule-</a:t>
            </a:r>
            <a:r>
              <a:rPr lang="de-DE" sz="2800" dirty="0" err="1">
                <a:solidFill>
                  <a:schemeClr val="tx1"/>
                </a:solidFill>
              </a:rPr>
              <a:t>based</a:t>
            </a:r>
            <a:r>
              <a:rPr lang="de-DE" sz="2800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32" name="Rechteck: abgerundete Ecken 3">
            <a:extLst>
              <a:ext uri="{FF2B5EF4-FFF2-40B4-BE49-F238E27FC236}">
                <a16:creationId xmlns:a16="http://schemas.microsoft.com/office/drawing/2014/main" id="{05C423D0-9BA7-FF49-8460-BA6238A3CD3A}"/>
              </a:ext>
            </a:extLst>
          </p:cNvPr>
          <p:cNvSpPr/>
          <p:nvPr/>
        </p:nvSpPr>
        <p:spPr>
          <a:xfrm>
            <a:off x="8169937" y="163046"/>
            <a:ext cx="2207206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Arrival Time </a:t>
            </a:r>
            <a:r>
              <a:rPr lang="de-DE" sz="2800" dirty="0" err="1">
                <a:solidFill>
                  <a:schemeClr val="tx1"/>
                </a:solidFill>
              </a:rPr>
              <a:t>Notification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33" name="Pfeil: nach rechts 4">
            <a:extLst>
              <a:ext uri="{FF2B5EF4-FFF2-40B4-BE49-F238E27FC236}">
                <a16:creationId xmlns:a16="http://schemas.microsoft.com/office/drawing/2014/main" id="{95284079-33EA-854C-8968-2B672396EC04}"/>
              </a:ext>
            </a:extLst>
          </p:cNvPr>
          <p:cNvSpPr/>
          <p:nvPr/>
        </p:nvSpPr>
        <p:spPr>
          <a:xfrm>
            <a:off x="4027197" y="615166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feil: nach rechts 5">
            <a:extLst>
              <a:ext uri="{FF2B5EF4-FFF2-40B4-BE49-F238E27FC236}">
                <a16:creationId xmlns:a16="http://schemas.microsoft.com/office/drawing/2014/main" id="{FDEEFAF5-51BC-6148-A4B1-4AFD9095E97D}"/>
              </a:ext>
            </a:extLst>
          </p:cNvPr>
          <p:cNvSpPr/>
          <p:nvPr/>
        </p:nvSpPr>
        <p:spPr>
          <a:xfrm>
            <a:off x="7179337" y="615166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BB15A8D2-FC1A-4844-9C2E-7CEE5C86E583}"/>
              </a:ext>
            </a:extLst>
          </p:cNvPr>
          <p:cNvSpPr/>
          <p:nvPr/>
        </p:nvSpPr>
        <p:spPr>
          <a:xfrm>
            <a:off x="3933217" y="640566"/>
            <a:ext cx="802640" cy="2336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B740E60A-79B8-40B7-A11E-3F7F6465663F}"/>
              </a:ext>
            </a:extLst>
          </p:cNvPr>
          <p:cNvSpPr/>
          <p:nvPr/>
        </p:nvSpPr>
        <p:spPr>
          <a:xfrm>
            <a:off x="7230137" y="640566"/>
            <a:ext cx="802640" cy="2336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14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75E77BB-669E-3F42-AC19-8066A55D1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406"/>
            <a:ext cx="12192000" cy="6096000"/>
          </a:xfrm>
          <a:prstGeom prst="rect">
            <a:avLst/>
          </a:prstGeom>
        </p:spPr>
      </p:pic>
      <p:sp>
        <p:nvSpPr>
          <p:cNvPr id="30" name="Rechteck: abgerundete Ecken 1">
            <a:extLst>
              <a:ext uri="{FF2B5EF4-FFF2-40B4-BE49-F238E27FC236}">
                <a16:creationId xmlns:a16="http://schemas.microsoft.com/office/drawing/2014/main" id="{864341B7-58DD-1B41-8FE4-DBEB6C983060}"/>
              </a:ext>
            </a:extLst>
          </p:cNvPr>
          <p:cNvSpPr/>
          <p:nvPr/>
        </p:nvSpPr>
        <p:spPr>
          <a:xfrm>
            <a:off x="1814857" y="178286"/>
            <a:ext cx="2067560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</a:rPr>
              <a:t>Historical Model</a:t>
            </a:r>
          </a:p>
        </p:txBody>
      </p:sp>
      <p:sp>
        <p:nvSpPr>
          <p:cNvPr id="31" name="Rechteck: abgerundete Ecken 2">
            <a:extLst>
              <a:ext uri="{FF2B5EF4-FFF2-40B4-BE49-F238E27FC236}">
                <a16:creationId xmlns:a16="http://schemas.microsoft.com/office/drawing/2014/main" id="{C7C3C58C-8A29-7E4C-9B78-59211D437C63}"/>
              </a:ext>
            </a:extLst>
          </p:cNvPr>
          <p:cNvSpPr/>
          <p:nvPr/>
        </p:nvSpPr>
        <p:spPr>
          <a:xfrm>
            <a:off x="4923817" y="163046"/>
            <a:ext cx="2067560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Rule-</a:t>
            </a:r>
            <a:r>
              <a:rPr lang="de-DE" sz="2800" dirty="0" err="1">
                <a:solidFill>
                  <a:schemeClr val="tx1"/>
                </a:solidFill>
              </a:rPr>
              <a:t>based</a:t>
            </a:r>
            <a:r>
              <a:rPr lang="de-DE" sz="2800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32" name="Rechteck: abgerundete Ecken 3">
            <a:extLst>
              <a:ext uri="{FF2B5EF4-FFF2-40B4-BE49-F238E27FC236}">
                <a16:creationId xmlns:a16="http://schemas.microsoft.com/office/drawing/2014/main" id="{05C423D0-9BA7-FF49-8460-BA6238A3CD3A}"/>
              </a:ext>
            </a:extLst>
          </p:cNvPr>
          <p:cNvSpPr/>
          <p:nvPr/>
        </p:nvSpPr>
        <p:spPr>
          <a:xfrm>
            <a:off x="8169937" y="163046"/>
            <a:ext cx="2207206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Arrival Time </a:t>
            </a:r>
            <a:r>
              <a:rPr lang="de-DE" sz="2800" dirty="0" err="1">
                <a:solidFill>
                  <a:schemeClr val="tx1"/>
                </a:solidFill>
              </a:rPr>
              <a:t>Notification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33" name="Pfeil: nach rechts 4">
            <a:extLst>
              <a:ext uri="{FF2B5EF4-FFF2-40B4-BE49-F238E27FC236}">
                <a16:creationId xmlns:a16="http://schemas.microsoft.com/office/drawing/2014/main" id="{95284079-33EA-854C-8968-2B672396EC04}"/>
              </a:ext>
            </a:extLst>
          </p:cNvPr>
          <p:cNvSpPr/>
          <p:nvPr/>
        </p:nvSpPr>
        <p:spPr>
          <a:xfrm>
            <a:off x="4027197" y="615166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feil: nach rechts 5">
            <a:extLst>
              <a:ext uri="{FF2B5EF4-FFF2-40B4-BE49-F238E27FC236}">
                <a16:creationId xmlns:a16="http://schemas.microsoft.com/office/drawing/2014/main" id="{FDEEFAF5-51BC-6148-A4B1-4AFD9095E97D}"/>
              </a:ext>
            </a:extLst>
          </p:cNvPr>
          <p:cNvSpPr/>
          <p:nvPr/>
        </p:nvSpPr>
        <p:spPr>
          <a:xfrm>
            <a:off x="7179337" y="615166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BB15A8D2-FC1A-4844-9C2E-7CEE5C86E583}"/>
              </a:ext>
            </a:extLst>
          </p:cNvPr>
          <p:cNvSpPr/>
          <p:nvPr/>
        </p:nvSpPr>
        <p:spPr>
          <a:xfrm>
            <a:off x="3933217" y="640566"/>
            <a:ext cx="802640" cy="2336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B740E60A-79B8-40B7-A11E-3F7F6465663F}"/>
              </a:ext>
            </a:extLst>
          </p:cNvPr>
          <p:cNvSpPr/>
          <p:nvPr/>
        </p:nvSpPr>
        <p:spPr>
          <a:xfrm>
            <a:off x="7230137" y="640566"/>
            <a:ext cx="802640" cy="2336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87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E241B-37F9-6643-B5AF-48DD7106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3E1A0-8536-9347-8593-F59317FE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15" name="Rechteck: abgerundete Ecken 2">
            <a:extLst>
              <a:ext uri="{FF2B5EF4-FFF2-40B4-BE49-F238E27FC236}">
                <a16:creationId xmlns:a16="http://schemas.microsoft.com/office/drawing/2014/main" id="{0DF422F2-3F8D-0A40-8829-EFC0A1565B2E}"/>
              </a:ext>
            </a:extLst>
          </p:cNvPr>
          <p:cNvSpPr/>
          <p:nvPr/>
        </p:nvSpPr>
        <p:spPr>
          <a:xfrm>
            <a:off x="4923817" y="163046"/>
            <a:ext cx="2067560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Rule-</a:t>
            </a:r>
            <a:r>
              <a:rPr lang="de-DE" sz="2800" dirty="0" err="1">
                <a:solidFill>
                  <a:schemeClr val="tx1"/>
                </a:solidFill>
              </a:rPr>
              <a:t>based</a:t>
            </a:r>
            <a:r>
              <a:rPr lang="de-DE" sz="2800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16" name="Rechteck: abgerundete Ecken 3">
            <a:extLst>
              <a:ext uri="{FF2B5EF4-FFF2-40B4-BE49-F238E27FC236}">
                <a16:creationId xmlns:a16="http://schemas.microsoft.com/office/drawing/2014/main" id="{A3DF3FA2-06C4-314E-AE78-BE4A13F5E00D}"/>
              </a:ext>
            </a:extLst>
          </p:cNvPr>
          <p:cNvSpPr/>
          <p:nvPr/>
        </p:nvSpPr>
        <p:spPr>
          <a:xfrm>
            <a:off x="8169937" y="163046"/>
            <a:ext cx="2207206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Arrival Time </a:t>
            </a:r>
            <a:r>
              <a:rPr lang="de-DE" sz="2800" dirty="0" err="1">
                <a:solidFill>
                  <a:schemeClr val="tx1"/>
                </a:solidFill>
              </a:rPr>
              <a:t>Notification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17" name="Pfeil: nach rechts 4">
            <a:extLst>
              <a:ext uri="{FF2B5EF4-FFF2-40B4-BE49-F238E27FC236}">
                <a16:creationId xmlns:a16="http://schemas.microsoft.com/office/drawing/2014/main" id="{59DD8D1C-2714-9845-83A6-FF2C9579562E}"/>
              </a:ext>
            </a:extLst>
          </p:cNvPr>
          <p:cNvSpPr/>
          <p:nvPr/>
        </p:nvSpPr>
        <p:spPr>
          <a:xfrm>
            <a:off x="4027197" y="615166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5">
            <a:extLst>
              <a:ext uri="{FF2B5EF4-FFF2-40B4-BE49-F238E27FC236}">
                <a16:creationId xmlns:a16="http://schemas.microsoft.com/office/drawing/2014/main" id="{E482F707-BD09-C440-9415-24287A0E54B6}"/>
              </a:ext>
            </a:extLst>
          </p:cNvPr>
          <p:cNvSpPr/>
          <p:nvPr/>
        </p:nvSpPr>
        <p:spPr>
          <a:xfrm>
            <a:off x="7179337" y="615166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30C3ED70-570B-4F1D-BE58-CFC9C11BBE3B}"/>
              </a:ext>
            </a:extLst>
          </p:cNvPr>
          <p:cNvSpPr/>
          <p:nvPr/>
        </p:nvSpPr>
        <p:spPr>
          <a:xfrm>
            <a:off x="3933217" y="640566"/>
            <a:ext cx="802640" cy="2336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7E135F7-B304-425F-A17D-F15C96186138}"/>
              </a:ext>
            </a:extLst>
          </p:cNvPr>
          <p:cNvSpPr/>
          <p:nvPr/>
        </p:nvSpPr>
        <p:spPr>
          <a:xfrm>
            <a:off x="7230137" y="640566"/>
            <a:ext cx="802640" cy="2336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">
            <a:extLst>
              <a:ext uri="{FF2B5EF4-FFF2-40B4-BE49-F238E27FC236}">
                <a16:creationId xmlns:a16="http://schemas.microsoft.com/office/drawing/2014/main" id="{3CAC124C-58EB-4A63-97A8-9340876B76AF}"/>
              </a:ext>
            </a:extLst>
          </p:cNvPr>
          <p:cNvSpPr/>
          <p:nvPr/>
        </p:nvSpPr>
        <p:spPr>
          <a:xfrm>
            <a:off x="1814857" y="178286"/>
            <a:ext cx="2067560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</a:rPr>
              <a:t>Historical Model</a:t>
            </a:r>
          </a:p>
        </p:txBody>
      </p:sp>
    </p:spTree>
    <p:extLst>
      <p:ext uri="{BB962C8B-B14F-4D97-AF65-F5344CB8AC3E}">
        <p14:creationId xmlns:p14="http://schemas.microsoft.com/office/powerpoint/2010/main" val="359476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E241B-37F9-6643-B5AF-48DD7106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6" name="Rechteck: abgerundete Ecken 1">
            <a:extLst>
              <a:ext uri="{FF2B5EF4-FFF2-40B4-BE49-F238E27FC236}">
                <a16:creationId xmlns:a16="http://schemas.microsoft.com/office/drawing/2014/main" id="{73587690-D346-0049-A4E4-6E00F9D08B9E}"/>
              </a:ext>
            </a:extLst>
          </p:cNvPr>
          <p:cNvSpPr/>
          <p:nvPr/>
        </p:nvSpPr>
        <p:spPr>
          <a:xfrm>
            <a:off x="1814857" y="178286"/>
            <a:ext cx="2067560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Historical Model</a:t>
            </a:r>
          </a:p>
        </p:txBody>
      </p: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A6991341-2AB1-0640-888A-04018AB12DD2}"/>
              </a:ext>
            </a:extLst>
          </p:cNvPr>
          <p:cNvSpPr/>
          <p:nvPr/>
        </p:nvSpPr>
        <p:spPr>
          <a:xfrm>
            <a:off x="4923817" y="163046"/>
            <a:ext cx="2067560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</a:rPr>
              <a:t>Rule-</a:t>
            </a:r>
            <a:r>
              <a:rPr lang="de-DE" sz="2800" b="1" dirty="0" err="1">
                <a:solidFill>
                  <a:schemeClr val="tx1"/>
                </a:solidFill>
              </a:rPr>
              <a:t>based</a:t>
            </a:r>
            <a:r>
              <a:rPr lang="de-DE" sz="2800" b="1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9" name="Rechteck: abgerundete Ecken 3">
            <a:extLst>
              <a:ext uri="{FF2B5EF4-FFF2-40B4-BE49-F238E27FC236}">
                <a16:creationId xmlns:a16="http://schemas.microsoft.com/office/drawing/2014/main" id="{D8260E53-5375-9F49-8FA4-D5B6E01C51DF}"/>
              </a:ext>
            </a:extLst>
          </p:cNvPr>
          <p:cNvSpPr/>
          <p:nvPr/>
        </p:nvSpPr>
        <p:spPr>
          <a:xfrm>
            <a:off x="8169937" y="163046"/>
            <a:ext cx="2207206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Arrival Time </a:t>
            </a:r>
            <a:r>
              <a:rPr lang="de-DE" sz="2800" dirty="0" err="1">
                <a:solidFill>
                  <a:schemeClr val="tx1"/>
                </a:solidFill>
              </a:rPr>
              <a:t>Notification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10" name="Pfeil: nach rechts 4">
            <a:extLst>
              <a:ext uri="{FF2B5EF4-FFF2-40B4-BE49-F238E27FC236}">
                <a16:creationId xmlns:a16="http://schemas.microsoft.com/office/drawing/2014/main" id="{0FDFB806-70B8-454D-9AE5-B37A3410570C}"/>
              </a:ext>
            </a:extLst>
          </p:cNvPr>
          <p:cNvSpPr/>
          <p:nvPr/>
        </p:nvSpPr>
        <p:spPr>
          <a:xfrm>
            <a:off x="4027197" y="615166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5">
            <a:extLst>
              <a:ext uri="{FF2B5EF4-FFF2-40B4-BE49-F238E27FC236}">
                <a16:creationId xmlns:a16="http://schemas.microsoft.com/office/drawing/2014/main" id="{F6BC2C94-CE77-644A-9C57-2E0BDB2B0AE1}"/>
              </a:ext>
            </a:extLst>
          </p:cNvPr>
          <p:cNvSpPr/>
          <p:nvPr/>
        </p:nvSpPr>
        <p:spPr>
          <a:xfrm>
            <a:off x="7179337" y="615166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BD7183B4-DA62-485E-A16C-389295249E3D}"/>
              </a:ext>
            </a:extLst>
          </p:cNvPr>
          <p:cNvSpPr/>
          <p:nvPr/>
        </p:nvSpPr>
        <p:spPr>
          <a:xfrm>
            <a:off x="3933217" y="640566"/>
            <a:ext cx="802640" cy="2336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463B5CA-7757-424D-83D7-5AC1FADC81B4}"/>
              </a:ext>
            </a:extLst>
          </p:cNvPr>
          <p:cNvSpPr/>
          <p:nvPr/>
        </p:nvSpPr>
        <p:spPr>
          <a:xfrm>
            <a:off x="7230137" y="640566"/>
            <a:ext cx="802640" cy="2336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4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E241B-37F9-6643-B5AF-48DD7106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6" name="Rechteck: abgerundete Ecken 1">
            <a:extLst>
              <a:ext uri="{FF2B5EF4-FFF2-40B4-BE49-F238E27FC236}">
                <a16:creationId xmlns:a16="http://schemas.microsoft.com/office/drawing/2014/main" id="{73587690-D346-0049-A4E4-6E00F9D08B9E}"/>
              </a:ext>
            </a:extLst>
          </p:cNvPr>
          <p:cNvSpPr/>
          <p:nvPr/>
        </p:nvSpPr>
        <p:spPr>
          <a:xfrm>
            <a:off x="1814857" y="178286"/>
            <a:ext cx="2067560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Historical Model</a:t>
            </a:r>
          </a:p>
        </p:txBody>
      </p: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A6991341-2AB1-0640-888A-04018AB12DD2}"/>
              </a:ext>
            </a:extLst>
          </p:cNvPr>
          <p:cNvSpPr/>
          <p:nvPr/>
        </p:nvSpPr>
        <p:spPr>
          <a:xfrm>
            <a:off x="4923817" y="163046"/>
            <a:ext cx="2067560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Rule-</a:t>
            </a:r>
            <a:r>
              <a:rPr lang="de-DE" sz="2800" dirty="0" err="1">
                <a:solidFill>
                  <a:schemeClr val="tx1"/>
                </a:solidFill>
              </a:rPr>
              <a:t>based</a:t>
            </a:r>
            <a:r>
              <a:rPr lang="de-DE" sz="2800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9" name="Rechteck: abgerundete Ecken 3">
            <a:extLst>
              <a:ext uri="{FF2B5EF4-FFF2-40B4-BE49-F238E27FC236}">
                <a16:creationId xmlns:a16="http://schemas.microsoft.com/office/drawing/2014/main" id="{D8260E53-5375-9F49-8FA4-D5B6E01C51DF}"/>
              </a:ext>
            </a:extLst>
          </p:cNvPr>
          <p:cNvSpPr/>
          <p:nvPr/>
        </p:nvSpPr>
        <p:spPr>
          <a:xfrm>
            <a:off x="8169937" y="163046"/>
            <a:ext cx="2207206" cy="1280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</a:rPr>
              <a:t>Arrival Time </a:t>
            </a:r>
            <a:r>
              <a:rPr lang="de-DE" sz="2800" b="1" dirty="0" err="1">
                <a:solidFill>
                  <a:schemeClr val="tx1"/>
                </a:solidFill>
              </a:rPr>
              <a:t>Notification</a:t>
            </a:r>
            <a:endParaRPr lang="de-DE" sz="2800" b="1" dirty="0">
              <a:solidFill>
                <a:schemeClr val="tx1"/>
              </a:solidFill>
            </a:endParaRPr>
          </a:p>
        </p:txBody>
      </p:sp>
      <p:sp>
        <p:nvSpPr>
          <p:cNvPr id="10" name="Pfeil: nach rechts 4">
            <a:extLst>
              <a:ext uri="{FF2B5EF4-FFF2-40B4-BE49-F238E27FC236}">
                <a16:creationId xmlns:a16="http://schemas.microsoft.com/office/drawing/2014/main" id="{0FDFB806-70B8-454D-9AE5-B37A3410570C}"/>
              </a:ext>
            </a:extLst>
          </p:cNvPr>
          <p:cNvSpPr/>
          <p:nvPr/>
        </p:nvSpPr>
        <p:spPr>
          <a:xfrm>
            <a:off x="4027197" y="615166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5">
            <a:extLst>
              <a:ext uri="{FF2B5EF4-FFF2-40B4-BE49-F238E27FC236}">
                <a16:creationId xmlns:a16="http://schemas.microsoft.com/office/drawing/2014/main" id="{F6BC2C94-CE77-644A-9C57-2E0BDB2B0AE1}"/>
              </a:ext>
            </a:extLst>
          </p:cNvPr>
          <p:cNvSpPr/>
          <p:nvPr/>
        </p:nvSpPr>
        <p:spPr>
          <a:xfrm>
            <a:off x="7179337" y="615166"/>
            <a:ext cx="802640" cy="3759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BD7183B4-DA62-485E-A16C-389295249E3D}"/>
              </a:ext>
            </a:extLst>
          </p:cNvPr>
          <p:cNvSpPr/>
          <p:nvPr/>
        </p:nvSpPr>
        <p:spPr>
          <a:xfrm>
            <a:off x="3933217" y="640566"/>
            <a:ext cx="802640" cy="2336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463B5CA-7757-424D-83D7-5AC1FADC81B4}"/>
              </a:ext>
            </a:extLst>
          </p:cNvPr>
          <p:cNvSpPr/>
          <p:nvPr/>
        </p:nvSpPr>
        <p:spPr>
          <a:xfrm>
            <a:off x="7230137" y="640566"/>
            <a:ext cx="802640" cy="23368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876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Breitbild</PresentationFormat>
  <Paragraphs>48</Paragraphs>
  <Slides>21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Paket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Zimmermann</dc:creator>
  <cp:lastModifiedBy>c434caeb, 5089fc15</cp:lastModifiedBy>
  <cp:revision>39</cp:revision>
  <dcterms:created xsi:type="dcterms:W3CDTF">2021-10-23T08:23:31Z</dcterms:created>
  <dcterms:modified xsi:type="dcterms:W3CDTF">2021-10-24T09:23:40Z</dcterms:modified>
</cp:coreProperties>
</file>